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8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Svetel slog 1 – poudarek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2" d="100"/>
          <a:sy n="92" d="100"/>
        </p:scale>
        <p:origin x="-259" y="-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846277B-1A5C-4AF7-B37B-B302079B1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D70B5925-993E-494C-9FBE-BAE14EDDA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0E61471B-A4A0-4EBA-A796-9CD84F7FC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9E55-531B-4795-8619-06138E3559C5}" type="datetimeFigureOut">
              <a:rPr lang="sl-SI" smtClean="0"/>
              <a:t>4. 10. 2021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8959E5EC-1CDE-4645-BBF5-1946BBD49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B19F778D-CFFD-4008-AC98-068BCE836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9A1C-6190-4A64-9DF1-EC5B039A1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017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F33A2B0-C020-4A0D-8682-32A3FECBC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6A9552B0-6A2C-45E4-BCE8-6BEAA2CF9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66913948-B736-4FDC-AD2D-32870C1FE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9E55-531B-4795-8619-06138E3559C5}" type="datetimeFigureOut">
              <a:rPr lang="sl-SI" smtClean="0"/>
              <a:t>4. 10. 2021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C2B5F12F-7BF6-491B-871F-161E0D634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D7BB2339-B8E4-4012-A13B-0C007A6A8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9A1C-6190-4A64-9DF1-EC5B039A1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9522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="" xmlns:a16="http://schemas.microsoft.com/office/drawing/2014/main" id="{2CA23552-D05E-4272-A9CA-2E3BFD44C6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="" xmlns:a16="http://schemas.microsoft.com/office/drawing/2014/main" id="{D546F1EE-FD80-4DA9-B3EF-64E142271C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FADEB9F3-7733-4933-9B94-01F9E64D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9E55-531B-4795-8619-06138E3559C5}" type="datetimeFigureOut">
              <a:rPr lang="sl-SI" smtClean="0"/>
              <a:t>4. 10. 2021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87282783-2218-4C9F-8B0A-D35E63F65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2723AB08-C19B-492B-83AB-06F13EAA9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9A1C-6190-4A64-9DF1-EC5B039A1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5832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2DAEE2E-924D-452A-8339-40F7C89FF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344A25B9-9649-4108-95C5-41C775088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CD6B0A21-936F-4BE7-B4DA-96150F0B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9E55-531B-4795-8619-06138E3559C5}" type="datetimeFigureOut">
              <a:rPr lang="sl-SI" smtClean="0"/>
              <a:t>4. 10. 2021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E9E9BE37-B20C-4ADC-9E0F-9C713FF43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52EFAEB0-60FD-4357-B279-BD2104437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9A1C-6190-4A64-9DF1-EC5B039A1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60815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AB46A98-372C-4829-90B4-C553CA47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6435D78A-0E37-4947-B844-54702918E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E8CF9CD7-4F6E-4BD6-9359-CD46E8C43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9E55-531B-4795-8619-06138E3559C5}" type="datetimeFigureOut">
              <a:rPr lang="sl-SI" smtClean="0"/>
              <a:t>4. 10. 2021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FD3BD57D-1D20-407B-B345-13D1A732C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EB16DECA-9156-4221-A666-AC8EB88CD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9A1C-6190-4A64-9DF1-EC5B039A1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45770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D75727D-B42B-4795-AC39-EDDD88F01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738EE049-942A-41FC-BD00-C9202D113A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A50E63FB-0D7C-47D6-9304-B1DD5CE1A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8EAB009A-4EAD-4F33-9B89-B07B12380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9E55-531B-4795-8619-06138E3559C5}" type="datetimeFigureOut">
              <a:rPr lang="sl-SI" smtClean="0"/>
              <a:t>4. 10. 2021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07C2F067-3758-4C64-B835-EA4C42877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A4F63A19-A7D5-4FE7-A5A2-650833B63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9A1C-6190-4A64-9DF1-EC5B039A1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1487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2139D235-C2A8-4B25-B7FC-726A2BB26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B76B19DD-2D25-4A63-9A43-F39375BC6D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="" xmlns:a16="http://schemas.microsoft.com/office/drawing/2014/main" id="{833928F8-E79B-4439-B47A-203989E645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="" xmlns:a16="http://schemas.microsoft.com/office/drawing/2014/main" id="{3FBF020C-0C35-491F-95A0-208F57346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="" xmlns:a16="http://schemas.microsoft.com/office/drawing/2014/main" id="{3C148710-13F0-421A-814E-8EB0F8364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="" xmlns:a16="http://schemas.microsoft.com/office/drawing/2014/main" id="{0789AD16-3E91-4DD8-BFB2-F1DA4118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9E55-531B-4795-8619-06138E3559C5}" type="datetimeFigureOut">
              <a:rPr lang="sl-SI" smtClean="0"/>
              <a:t>4. 10. 2021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="" xmlns:a16="http://schemas.microsoft.com/office/drawing/2014/main" id="{C88E6C3C-409F-480C-858A-5147307D4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="" xmlns:a16="http://schemas.microsoft.com/office/drawing/2014/main" id="{337AA652-E511-4887-8945-370606971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9A1C-6190-4A64-9DF1-EC5B039A1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8112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11C1865-D17E-4E3E-96D1-DD727F726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="" xmlns:a16="http://schemas.microsoft.com/office/drawing/2014/main" id="{815CA78E-C1E6-4893-952C-B169C88E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9E55-531B-4795-8619-06138E3559C5}" type="datetimeFigureOut">
              <a:rPr lang="sl-SI" smtClean="0"/>
              <a:t>4. 10. 2021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="" xmlns:a16="http://schemas.microsoft.com/office/drawing/2014/main" id="{C0C7FA6C-8B3C-4391-97C3-1997EC4F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="" xmlns:a16="http://schemas.microsoft.com/office/drawing/2014/main" id="{4B02086E-748B-4969-AE4C-8535F54B8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9A1C-6190-4A64-9DF1-EC5B039A1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3422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="" xmlns:a16="http://schemas.microsoft.com/office/drawing/2014/main" id="{7B829A1C-980E-4990-80EC-653B36156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9E55-531B-4795-8619-06138E3559C5}" type="datetimeFigureOut">
              <a:rPr lang="sl-SI" smtClean="0"/>
              <a:t>4. 10. 2021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="" xmlns:a16="http://schemas.microsoft.com/office/drawing/2014/main" id="{6148FFDE-EC9B-4DF3-98B8-6983F939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="" xmlns:a16="http://schemas.microsoft.com/office/drawing/2014/main" id="{80B37006-E4E5-4FE7-AD72-C4D572012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9A1C-6190-4A64-9DF1-EC5B039A1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11811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3E9BBFC-6A70-460D-BA6C-BA5159D7C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BF2A69B5-1E0A-40DD-AF16-7B0FA3A61A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9D6E95B1-53CF-4708-A129-17F7C52991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B86424C6-5145-4D6F-89DC-2A8D525F1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9E55-531B-4795-8619-06138E3559C5}" type="datetimeFigureOut">
              <a:rPr lang="sl-SI" smtClean="0"/>
              <a:t>4. 10. 2021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262C5D8B-5F54-460A-880B-AAF30F074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E5A0485D-B08A-4F53-AC7E-7D58612E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9A1C-6190-4A64-9DF1-EC5B039A1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71269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1798C12A-08AC-481B-B3AA-DDDF9D2DA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="" xmlns:a16="http://schemas.microsoft.com/office/drawing/2014/main" id="{37912DB4-B8B4-4BBF-8C47-4BAF1B84C4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="" xmlns:a16="http://schemas.microsoft.com/office/drawing/2014/main" id="{81CC5597-8CCE-4E3C-996D-0DAFA5751A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="" xmlns:a16="http://schemas.microsoft.com/office/drawing/2014/main" id="{D0E973F3-D90F-4F9E-B6A5-F8DFA5087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9E55-531B-4795-8619-06138E3559C5}" type="datetimeFigureOut">
              <a:rPr lang="sl-SI" smtClean="0"/>
              <a:t>4. 10. 2021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="" xmlns:a16="http://schemas.microsoft.com/office/drawing/2014/main" id="{515BD5CE-63D0-4572-B79D-A1EC46707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="" xmlns:a16="http://schemas.microsoft.com/office/drawing/2014/main" id="{46F4C3FE-BC6B-4427-AB32-4AFBD556F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929A1C-6190-4A64-9DF1-EC5B039A1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0018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="" xmlns:a16="http://schemas.microsoft.com/office/drawing/2014/main" id="{58B0031D-7C18-4D48-85CA-00BFFF242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="" xmlns:a16="http://schemas.microsoft.com/office/drawing/2014/main" id="{703E669D-84CD-49C1-8803-AADD85E29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="" xmlns:a16="http://schemas.microsoft.com/office/drawing/2014/main" id="{D5C6FC79-C417-4B2C-9891-BB5B938B04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9E55-531B-4795-8619-06138E3559C5}" type="datetimeFigureOut">
              <a:rPr lang="sl-SI" smtClean="0"/>
              <a:t>4. 10. 2021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="" xmlns:a16="http://schemas.microsoft.com/office/drawing/2014/main" id="{58AA0277-0384-48A1-A286-8170327766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="" xmlns:a16="http://schemas.microsoft.com/office/drawing/2014/main" id="{8612C2F1-1036-4E26-BEC0-017359C829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9A1C-6190-4A64-9DF1-EC5B039A1A6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7724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youtube.com/watch?v=UkFs5glUMjw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rsenje: vodoravno 8">
            <a:extLst>
              <a:ext uri="{FF2B5EF4-FFF2-40B4-BE49-F238E27FC236}">
                <a16:creationId xmlns="" xmlns:a16="http://schemas.microsoft.com/office/drawing/2014/main" id="{90C74727-C4A2-4E6A-99A1-10F5D648BC37}"/>
              </a:ext>
            </a:extLst>
          </p:cNvPr>
          <p:cNvSpPr/>
          <p:nvPr/>
        </p:nvSpPr>
        <p:spPr>
          <a:xfrm>
            <a:off x="1658069" y="1876311"/>
            <a:ext cx="8311839" cy="1815514"/>
          </a:xfrm>
          <a:prstGeom prst="horizontalScrol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5" name="Pravokotnik 4">
            <a:extLst>
              <a:ext uri="{FF2B5EF4-FFF2-40B4-BE49-F238E27FC236}">
                <a16:creationId xmlns="" xmlns:a16="http://schemas.microsoft.com/office/drawing/2014/main" id="{C6117134-9571-4C43-B705-1D47059AB098}"/>
              </a:ext>
            </a:extLst>
          </p:cNvPr>
          <p:cNvSpPr/>
          <p:nvPr/>
        </p:nvSpPr>
        <p:spPr>
          <a:xfrm>
            <a:off x="2600632" y="2394064"/>
            <a:ext cx="7053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</a:t>
            </a:r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A</a:t>
            </a:r>
            <a:r>
              <a:rPr lang="sl-SI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Z</a:t>
            </a:r>
            <a:r>
              <a:rPr lang="sl-SI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sl-SI" sz="5400" b="1" cap="none" spc="0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G</a:t>
            </a:r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R</a:t>
            </a:r>
            <a:r>
              <a:rPr lang="sl-SI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sl-SI" sz="5400" b="1" cap="none" spc="0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N</a:t>
            </a:r>
            <a:r>
              <a:rPr lang="sl-SI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sl-SI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/>
              </a:rPr>
              <a:t>U</a:t>
            </a:r>
            <a:r>
              <a:rPr lang="sl-SI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Ž</a:t>
            </a:r>
            <a:r>
              <a:rPr lang="sl-SI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</a:t>
            </a:r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V</a:t>
            </a:r>
            <a:r>
              <a:rPr lang="sl-SI" sz="5400" b="1" cap="none" spc="0" dirty="0">
                <a:ln w="22225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92D050"/>
                </a:solidFill>
                <a:effectLst/>
              </a:rPr>
              <a:t>A</a:t>
            </a:r>
            <a:r>
              <a:rPr lang="sl-SI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J D</a:t>
            </a:r>
            <a:r>
              <a:rPr lang="sl-SI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</a:t>
            </a:r>
            <a:r>
              <a:rPr lang="sl-SI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N</a:t>
            </a:r>
            <a:r>
              <a:rPr lang="sl-SI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!</a:t>
            </a:r>
          </a:p>
        </p:txBody>
      </p:sp>
      <p:sp>
        <p:nvSpPr>
          <p:cNvPr id="6" name="Pravokotnik 5">
            <a:extLst>
              <a:ext uri="{FF2B5EF4-FFF2-40B4-BE49-F238E27FC236}">
                <a16:creationId xmlns="" xmlns:a16="http://schemas.microsoft.com/office/drawing/2014/main" id="{82DE4636-A3DB-4595-90A4-CB1DB26FD576}"/>
              </a:ext>
            </a:extLst>
          </p:cNvPr>
          <p:cNvSpPr/>
          <p:nvPr/>
        </p:nvSpPr>
        <p:spPr>
          <a:xfrm>
            <a:off x="4901474" y="306650"/>
            <a:ext cx="5513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Teden otroka 2021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="" xmlns:a16="http://schemas.microsoft.com/office/drawing/2014/main" id="{FC87A4DD-3B93-4397-9C83-509B23119942}"/>
              </a:ext>
            </a:extLst>
          </p:cNvPr>
          <p:cNvSpPr/>
          <p:nvPr/>
        </p:nvSpPr>
        <p:spPr>
          <a:xfrm>
            <a:off x="8818926" y="1229980"/>
            <a:ext cx="31915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l-SI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4. – 10. oktober</a:t>
            </a:r>
          </a:p>
        </p:txBody>
      </p:sp>
      <p:pic>
        <p:nvPicPr>
          <p:cNvPr id="1026" name="Picture 2" descr="logo_teden_otroka">
            <a:extLst>
              <a:ext uri="{FF2B5EF4-FFF2-40B4-BE49-F238E27FC236}">
                <a16:creationId xmlns="" xmlns:a16="http://schemas.microsoft.com/office/drawing/2014/main" id="{605FA07F-9165-415D-9CEA-CFD24AAE7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43" y="231511"/>
            <a:ext cx="9525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="" xmlns:a16="http://schemas.microsoft.com/office/drawing/2014/main" id="{3AC51FE1-BEF2-4A02-8C46-AE15DE896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285" y="231511"/>
            <a:ext cx="2686050" cy="723900"/>
          </a:xfrm>
          <a:prstGeom prst="rect">
            <a:avLst/>
          </a:prstGeom>
        </p:spPr>
      </p:pic>
      <p:pic>
        <p:nvPicPr>
          <p:cNvPr id="2" name="Picture 2" descr="http://yesofcorsa.com/wp-content/uploads/2018/10/Children-Playing-In-Autumn-Leaves-Wallpaper.jpg">
            <a:extLst>
              <a:ext uri="{FF2B5EF4-FFF2-40B4-BE49-F238E27FC236}">
                <a16:creationId xmlns="" xmlns:a16="http://schemas.microsoft.com/office/drawing/2014/main" id="{975389BB-9F82-4B74-A7AF-F3547E669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9458"/>
            <a:ext cx="5201265" cy="32507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592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D5EAABBB-4848-4CC0-BF1C-3D73947EB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906" y="217641"/>
            <a:ext cx="7343592" cy="5754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942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61E15A5-24C0-483C-9558-494D83BEEC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9592" y="132011"/>
            <a:ext cx="5423182" cy="54878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4779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99D0B6D2-46F0-462D-A12C-A2CB41C875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55" t="78065" r="11184" b="8172"/>
          <a:stretch/>
        </p:blipFill>
        <p:spPr>
          <a:xfrm>
            <a:off x="0" y="1098756"/>
            <a:ext cx="11831425" cy="152356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B49ECFAF-3792-4156-AABD-6F8E81876D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57" t="22366" r="45536" b="19355"/>
          <a:stretch/>
        </p:blipFill>
        <p:spPr>
          <a:xfrm>
            <a:off x="3982065" y="2622320"/>
            <a:ext cx="3510116" cy="30198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8335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7DA647DE-F5C4-46C8-8D74-86C8C86AB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4744" y="291973"/>
            <a:ext cx="7738872" cy="1116203"/>
          </a:xfrm>
        </p:spPr>
        <p:txBody>
          <a:bodyPr/>
          <a:lstStyle/>
          <a:p>
            <a:r>
              <a:rPr lang="sl-SI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PRIJATELJSKI RAZREDI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313252"/>
              </p:ext>
            </p:extLst>
          </p:nvPr>
        </p:nvGraphicFramePr>
        <p:xfrm>
          <a:off x="1593272" y="1671277"/>
          <a:ext cx="7924800" cy="1685925"/>
        </p:xfrm>
        <a:graphic>
          <a:graphicData uri="http://schemas.openxmlformats.org/drawingml/2006/table">
            <a:tbl>
              <a:tblPr firstRow="1" firstCol="1" bandRow="1"/>
              <a:tblGrid>
                <a:gridCol w="3962400"/>
                <a:gridCol w="3962400"/>
              </a:tblGrid>
              <a:tr h="429895">
                <a:tc>
                  <a:txBody>
                    <a:bodyPr/>
                    <a:lstStyle/>
                    <a:p>
                      <a:pPr marL="0" indent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1. p </a:t>
                      </a:r>
                      <a:r>
                        <a:rPr lang="sl-SI" sz="16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– Suzana </a:t>
                      </a:r>
                      <a:r>
                        <a:rPr lang="sl-SI" sz="1600" b="1" kern="1200" dirty="0" err="1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Rajgl</a:t>
                      </a:r>
                      <a:r>
                        <a:rPr lang="sl-SI" sz="16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Zidar, </a:t>
                      </a:r>
                      <a:endParaRPr lang="sl-SI" sz="1600" b="1" kern="1200" dirty="0" smtClean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marL="0" indent="0">
                        <a:lnSpc>
                          <a:spcPct val="106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sl-SI" sz="1600" b="1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     Anka </a:t>
                      </a:r>
                      <a:r>
                        <a:rPr lang="sl-SI" sz="16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Blatnik Gorenc</a:t>
                      </a:r>
                      <a:endParaRPr lang="sl-SI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l-SI" sz="16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4. p – Urška Zidar</a:t>
                      </a:r>
                      <a:endParaRPr lang="sl-SI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2989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l-SI" sz="16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2. p  - Suzana Rajgl Zidar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l-SI" sz="16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5. p -  Urška Zidar</a:t>
                      </a:r>
                      <a:endParaRPr lang="sl-SI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ED7D3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429895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l-SI" sz="1600" b="1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3. p  - Urška Picek </a:t>
                      </a:r>
                      <a:endParaRPr lang="sl-SI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l-SI" sz="16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Mehurčki (Bučka) – </a:t>
                      </a:r>
                      <a:r>
                        <a:rPr lang="sl-SI" sz="1600" b="1" i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starejša </a:t>
                      </a:r>
                      <a:endParaRPr lang="sl-SI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6000"/>
                        </a:lnSpc>
                        <a:spcAft>
                          <a:spcPts val="800"/>
                        </a:spcAft>
                      </a:pPr>
                      <a:r>
                        <a:rPr lang="sl-SI" sz="1600" b="1" i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skupina otrok iz vrtca</a:t>
                      </a:r>
                      <a:r>
                        <a:rPr lang="sl-SI" sz="16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sl-SI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952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886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8650A7C2-0804-4FB0-AC5F-6F0033868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8328" y="456565"/>
            <a:ext cx="8708136" cy="1207643"/>
          </a:xfrm>
        </p:spPr>
        <p:txBody>
          <a:bodyPr/>
          <a:lstStyle/>
          <a:p>
            <a:r>
              <a:rPr lang="sl-SI" b="1" dirty="0">
                <a:solidFill>
                  <a:schemeClr val="accent2">
                    <a:lumMod val="75000"/>
                  </a:schemeClr>
                </a:solidFill>
              </a:rPr>
              <a:t>DEJAVNOSTI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E5D9FF12-B948-4F21-AAF9-EBC3F77EC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420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l-SI" sz="3600" dirty="0"/>
          </a:p>
          <a:p>
            <a:pPr marL="0" indent="0">
              <a:buNone/>
            </a:pPr>
            <a:r>
              <a:rPr lang="sl-SI" sz="3600" dirty="0"/>
              <a:t>									</a:t>
            </a:r>
            <a:r>
              <a:rPr lang="sl-SI" sz="3600" dirty="0" smtClean="0"/>
              <a:t>     </a:t>
            </a:r>
            <a:r>
              <a:rPr lang="sl-SI" sz="3600" dirty="0"/>
              <a:t>						</a:t>
            </a:r>
          </a:p>
          <a:p>
            <a:pPr marL="0" indent="0">
              <a:buNone/>
            </a:pPr>
            <a:r>
              <a:rPr lang="sl-SI" sz="3600" dirty="0" smtClean="0"/>
              <a:t>                                                 </a:t>
            </a:r>
            <a:endParaRPr lang="sl-SI" sz="3600" dirty="0"/>
          </a:p>
          <a:p>
            <a:pPr marL="0" indent="0">
              <a:buNone/>
            </a:pPr>
            <a:endParaRPr lang="sl-SI" sz="3600" dirty="0"/>
          </a:p>
        </p:txBody>
      </p:sp>
      <p:sp>
        <p:nvSpPr>
          <p:cNvPr id="4" name="Eksplozija 2 3"/>
          <p:cNvSpPr/>
          <p:nvPr/>
        </p:nvSpPr>
        <p:spPr>
          <a:xfrm>
            <a:off x="573579" y="1246909"/>
            <a:ext cx="3724101" cy="1978429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USTVARJANJE</a:t>
            </a:r>
            <a:endParaRPr lang="sl-SI" dirty="0"/>
          </a:p>
        </p:txBody>
      </p:sp>
      <p:sp>
        <p:nvSpPr>
          <p:cNvPr id="5" name="Eksplozija 2 4"/>
          <p:cNvSpPr/>
          <p:nvPr/>
        </p:nvSpPr>
        <p:spPr>
          <a:xfrm>
            <a:off x="5854932" y="1349431"/>
            <a:ext cx="3724101" cy="1978429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POUK V NARAVI</a:t>
            </a:r>
            <a:endParaRPr lang="sl-SI" dirty="0"/>
          </a:p>
        </p:txBody>
      </p:sp>
      <p:sp>
        <p:nvSpPr>
          <p:cNvPr id="6" name="Eksplozija 2 5"/>
          <p:cNvSpPr/>
          <p:nvPr/>
        </p:nvSpPr>
        <p:spPr>
          <a:xfrm>
            <a:off x="1501833" y="3452551"/>
            <a:ext cx="3724101" cy="1978429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UČENEC POUČUJE</a:t>
            </a:r>
            <a:endParaRPr lang="sl-SI" dirty="0"/>
          </a:p>
        </p:txBody>
      </p:sp>
      <p:sp>
        <p:nvSpPr>
          <p:cNvPr id="7" name="Eksplozija 2 6"/>
          <p:cNvSpPr/>
          <p:nvPr/>
        </p:nvSpPr>
        <p:spPr>
          <a:xfrm>
            <a:off x="6048895" y="3643744"/>
            <a:ext cx="3724101" cy="1978429"/>
          </a:xfrm>
          <a:prstGeom prst="irregularSeal2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/>
              <a:t>DRUŽENJE S PRIJATELJSKIMI RAZREDI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74118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0BFE4A1E-C23C-44A4-99B8-8363D23528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04" y="399160"/>
            <a:ext cx="11195304" cy="5306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l-SI" sz="3600" dirty="0" smtClean="0"/>
              <a:t>                       </a:t>
            </a:r>
          </a:p>
          <a:p>
            <a:pPr marL="0" indent="0">
              <a:buNone/>
            </a:pPr>
            <a:r>
              <a:rPr lang="sl-SI" sz="3600" dirty="0"/>
              <a:t> </a:t>
            </a:r>
            <a:r>
              <a:rPr lang="sl-SI" sz="3600" dirty="0" smtClean="0"/>
              <a:t>                                          </a:t>
            </a:r>
          </a:p>
          <a:p>
            <a:pPr marL="0" indent="0">
              <a:buNone/>
            </a:pPr>
            <a:endParaRPr lang="sl-SI" sz="3600" dirty="0" smtClean="0"/>
          </a:p>
          <a:p>
            <a:pPr marL="0" indent="0">
              <a:buNone/>
            </a:pPr>
            <a:endParaRPr lang="sl-SI" sz="3600" dirty="0"/>
          </a:p>
          <a:p>
            <a:pPr marL="0" indent="0">
              <a:buNone/>
            </a:pPr>
            <a:endParaRPr lang="sl-SI" sz="3600" dirty="0" smtClean="0"/>
          </a:p>
          <a:p>
            <a:pPr marL="0" indent="0">
              <a:buNone/>
            </a:pPr>
            <a:r>
              <a:rPr lang="sl-SI" sz="3600" dirty="0"/>
              <a:t>	</a:t>
            </a:r>
          </a:p>
          <a:p>
            <a:pPr marL="0" indent="0">
              <a:buNone/>
            </a:pPr>
            <a:endParaRPr lang="sl-SI" sz="3600" dirty="0" smtClean="0"/>
          </a:p>
          <a:p>
            <a:pPr marL="0" indent="0">
              <a:buNone/>
            </a:pPr>
            <a:r>
              <a:rPr lang="sl-SI" sz="3600" dirty="0"/>
              <a:t>			</a:t>
            </a:r>
          </a:p>
          <a:p>
            <a:pPr marL="0" indent="0">
              <a:buNone/>
            </a:pPr>
            <a:r>
              <a:rPr lang="sl-SI" sz="3600" dirty="0" smtClean="0"/>
              <a:t>           </a:t>
            </a:r>
          </a:p>
          <a:p>
            <a:pPr marL="0" indent="0">
              <a:buNone/>
            </a:pPr>
            <a:r>
              <a:rPr lang="sl-SI" sz="3600" dirty="0"/>
              <a:t>			</a:t>
            </a:r>
          </a:p>
        </p:txBody>
      </p:sp>
      <p:sp>
        <p:nvSpPr>
          <p:cNvPr id="2" name="Pravokotnik 1"/>
          <p:cNvSpPr/>
          <p:nvPr/>
        </p:nvSpPr>
        <p:spPr>
          <a:xfrm>
            <a:off x="473825" y="290945"/>
            <a:ext cx="10897986" cy="6151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sz="2400" dirty="0"/>
              <a:t>TEHNIČNI DAN (Zdrav način življenja, Sprejem prvošolcev v skupnost šole)                       </a:t>
            </a:r>
          </a:p>
          <a:p>
            <a:r>
              <a:rPr lang="sl-SI" dirty="0"/>
              <a:t>                                           </a:t>
            </a:r>
          </a:p>
        </p:txBody>
      </p:sp>
      <p:sp>
        <p:nvSpPr>
          <p:cNvPr id="4" name="Pravokotnik 3"/>
          <p:cNvSpPr/>
          <p:nvPr/>
        </p:nvSpPr>
        <p:spPr>
          <a:xfrm>
            <a:off x="1986741" y="1064027"/>
            <a:ext cx="5660967" cy="4488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/>
              <a:t>NARAVOSLOVNI DAN (Čutila) </a:t>
            </a:r>
          </a:p>
        </p:txBody>
      </p:sp>
      <p:cxnSp>
        <p:nvCxnSpPr>
          <p:cNvPr id="6" name="Raven puščični povezovalnik 5"/>
          <p:cNvCxnSpPr/>
          <p:nvPr/>
        </p:nvCxnSpPr>
        <p:spPr>
          <a:xfrm>
            <a:off x="5074920" y="1981199"/>
            <a:ext cx="59436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avokotnik 9"/>
          <p:cNvSpPr/>
          <p:nvPr/>
        </p:nvSpPr>
        <p:spPr>
          <a:xfrm>
            <a:off x="500321" y="1981199"/>
            <a:ext cx="10025150" cy="448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/>
              <a:t>KULTURNI DAN (Metelkov dan              </a:t>
            </a:r>
            <a:r>
              <a:rPr lang="sl-SI" sz="2000" dirty="0" smtClean="0"/>
              <a:t>delavnice)</a:t>
            </a:r>
            <a:endParaRPr lang="sl-SI" sz="2000" dirty="0"/>
          </a:p>
        </p:txBody>
      </p:sp>
      <p:cxnSp>
        <p:nvCxnSpPr>
          <p:cNvPr id="13" name="Raven puščični povezovalnik 12"/>
          <p:cNvCxnSpPr/>
          <p:nvPr/>
        </p:nvCxnSpPr>
        <p:spPr>
          <a:xfrm flipV="1">
            <a:off x="6288577" y="2189709"/>
            <a:ext cx="495647" cy="12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Pravokotnik 14"/>
          <p:cNvSpPr/>
          <p:nvPr/>
        </p:nvSpPr>
        <p:spPr>
          <a:xfrm>
            <a:off x="3154679" y="2801394"/>
            <a:ext cx="6267797" cy="52370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/>
              <a:t>OBISK GASILSKEGA DOMA NA BUČKI</a:t>
            </a:r>
          </a:p>
        </p:txBody>
      </p:sp>
      <p:sp>
        <p:nvSpPr>
          <p:cNvPr id="16" name="Pravokotnik 15"/>
          <p:cNvSpPr/>
          <p:nvPr/>
        </p:nvSpPr>
        <p:spPr>
          <a:xfrm>
            <a:off x="62345" y="3596634"/>
            <a:ext cx="10025150" cy="44888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/>
              <a:t>OBISK KNJIŽNIČARKE IZ KRAJEVNE KNJIŽNICE ŠKOCJAN</a:t>
            </a:r>
          </a:p>
        </p:txBody>
      </p:sp>
      <p:sp>
        <p:nvSpPr>
          <p:cNvPr id="17" name="Pravokotnik 16"/>
          <p:cNvSpPr/>
          <p:nvPr/>
        </p:nvSpPr>
        <p:spPr>
          <a:xfrm>
            <a:off x="1618210" y="4874029"/>
            <a:ext cx="8102139" cy="52370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000" dirty="0"/>
              <a:t>OBELEŽITEV SVETOVNEGA DNEVA UČITELJEV</a:t>
            </a:r>
          </a:p>
        </p:txBody>
      </p:sp>
    </p:spTree>
    <p:extLst>
      <p:ext uri="{BB962C8B-B14F-4D97-AF65-F5344CB8AC3E}">
        <p14:creationId xmlns:p14="http://schemas.microsoft.com/office/powerpoint/2010/main" val="198341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3B53F73C-7245-41E2-9A4A-CB0943AC3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2584"/>
            <a:ext cx="10536936" cy="5617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3600" dirty="0"/>
              <a:t>								</a:t>
            </a:r>
          </a:p>
          <a:p>
            <a:pPr marL="0" indent="0">
              <a:buNone/>
            </a:pPr>
            <a:r>
              <a:rPr lang="sl-SI" sz="3600" dirty="0"/>
              <a:t>				</a:t>
            </a:r>
          </a:p>
          <a:p>
            <a:pPr marL="0" indent="0">
              <a:buNone/>
            </a:pPr>
            <a:r>
              <a:rPr lang="sl-SI" sz="3600" dirty="0"/>
              <a:t>					</a:t>
            </a:r>
          </a:p>
          <a:p>
            <a:endParaRPr lang="sl-SI" sz="3600" dirty="0"/>
          </a:p>
        </p:txBody>
      </p:sp>
      <p:pic>
        <p:nvPicPr>
          <p:cNvPr id="3074" name="Picture 2" descr="Prikaži izvorno sliko">
            <a:extLst>
              <a:ext uri="{FF2B5EF4-FFF2-40B4-BE49-F238E27FC236}">
                <a16:creationId xmlns="" xmlns:a16="http://schemas.microsoft.com/office/drawing/2014/main" id="{0A0F2A51-8E7F-49AC-A941-7DDB45468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16" y="2373284"/>
            <a:ext cx="5442448" cy="33731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lak 1"/>
          <p:cNvSpPr/>
          <p:nvPr/>
        </p:nvSpPr>
        <p:spPr>
          <a:xfrm>
            <a:off x="975551" y="532014"/>
            <a:ext cx="3458095" cy="1496291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 smtClean="0"/>
              <a:t>RAZISKOVANJE</a:t>
            </a:r>
            <a:endParaRPr lang="sl-SI" dirty="0"/>
          </a:p>
        </p:txBody>
      </p:sp>
      <p:sp>
        <p:nvSpPr>
          <p:cNvPr id="5" name="Oblak 4"/>
          <p:cNvSpPr/>
          <p:nvPr/>
        </p:nvSpPr>
        <p:spPr>
          <a:xfrm>
            <a:off x="6182089" y="3311730"/>
            <a:ext cx="3458095" cy="1496291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 IGRA, IGRA, IGRA</a:t>
            </a:r>
          </a:p>
        </p:txBody>
      </p:sp>
      <p:sp>
        <p:nvSpPr>
          <p:cNvPr id="6" name="Oblak 5"/>
          <p:cNvSpPr/>
          <p:nvPr/>
        </p:nvSpPr>
        <p:spPr>
          <a:xfrm>
            <a:off x="6342802" y="936566"/>
            <a:ext cx="3732224" cy="1496291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l-SI" dirty="0"/>
              <a:t> </a:t>
            </a:r>
            <a:r>
              <a:rPr lang="sl-SI" dirty="0" smtClean="0"/>
              <a:t>KUHARSKA DELAVNICA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6806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7ADB81D-B645-4139-BF78-4D2FE691D9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spc="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RAZGIBAJMO SE!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27DDD5EF-B08E-451A-9748-F8DF6E286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679831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hlinkClick r:id="rId2"/>
              </a:rPr>
              <a:t>https://www.youtube.com/watch?v=UkFs5glUMjw</a:t>
            </a:r>
            <a:r>
              <a:rPr lang="sl-SI" dirty="0"/>
              <a:t> 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88735914-08F8-4FA0-B555-1935C4B3D7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32" t="20000" r="36268" b="41600"/>
          <a:stretch/>
        </p:blipFill>
        <p:spPr>
          <a:xfrm>
            <a:off x="2505455" y="2505456"/>
            <a:ext cx="6468745" cy="305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368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287521B-405F-40A6-8020-08AAAD41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Vseslovenska akcija “Razigrani koraki”</a:t>
            </a: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D8C3854C-BD8D-4FCE-8FC7-63E22179B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otroci (lahko tudi odrasli) naj obrišejo svoja stopala, jih izrežejo in pobarvajo ter nalepijo na okna, oglasne deske in/ali stene.</a:t>
            </a:r>
          </a:p>
        </p:txBody>
      </p:sp>
      <p:pic>
        <p:nvPicPr>
          <p:cNvPr id="4098" name="Picture 2" descr="Prikaži izvorno sliko">
            <a:extLst>
              <a:ext uri="{FF2B5EF4-FFF2-40B4-BE49-F238E27FC236}">
                <a16:creationId xmlns="" xmlns:a16="http://schemas.microsoft.com/office/drawing/2014/main" id="{7D25C000-61E1-48D8-8B84-DF877A8505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4" t="2399" r="7807" b="5324"/>
          <a:stretch/>
        </p:blipFill>
        <p:spPr bwMode="auto">
          <a:xfrm>
            <a:off x="6336012" y="2802318"/>
            <a:ext cx="2322171" cy="3603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ikaži izvorno sliko">
            <a:extLst>
              <a:ext uri="{FF2B5EF4-FFF2-40B4-BE49-F238E27FC236}">
                <a16:creationId xmlns="" xmlns:a16="http://schemas.microsoft.com/office/drawing/2014/main" id="{0DEC0725-C7CE-4E74-B0B1-D2E992996B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3" t="6595" r="6181" b="9931"/>
          <a:stretch/>
        </p:blipFill>
        <p:spPr bwMode="auto">
          <a:xfrm>
            <a:off x="1823006" y="3031044"/>
            <a:ext cx="3182033" cy="33746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907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287521B-405F-40A6-8020-08AAAD41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Sodelovanje na natečaju “Mala pozorna nogavička”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41E7D236-5619-46F3-B347-4A43EA4F41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3" t="44800" r="48266" b="5324"/>
          <a:stretch/>
        </p:blipFill>
        <p:spPr>
          <a:xfrm>
            <a:off x="3272677" y="1825625"/>
            <a:ext cx="5173331" cy="388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749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FBE4A47-9F4F-4DB7-83D5-3A7E8CF0F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0866" y="955060"/>
            <a:ext cx="2878394" cy="947481"/>
          </a:xfrm>
        </p:spPr>
        <p:txBody>
          <a:bodyPr/>
          <a:lstStyle/>
          <a:p>
            <a:r>
              <a:rPr lang="sl-SI" b="1" spc="6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IGRIVOST</a:t>
            </a:r>
          </a:p>
        </p:txBody>
      </p:sp>
      <p:sp>
        <p:nvSpPr>
          <p:cNvPr id="4" name="Naslov 1">
            <a:extLst>
              <a:ext uri="{FF2B5EF4-FFF2-40B4-BE49-F238E27FC236}">
                <a16:creationId xmlns="" xmlns:a16="http://schemas.microsoft.com/office/drawing/2014/main" id="{F8F3E4B4-DB1C-46FB-9CD9-248AD2B5F8C9}"/>
              </a:ext>
            </a:extLst>
          </p:cNvPr>
          <p:cNvSpPr txBox="1">
            <a:spLocks/>
          </p:cNvSpPr>
          <p:nvPr/>
        </p:nvSpPr>
        <p:spPr>
          <a:xfrm>
            <a:off x="5697793" y="2110350"/>
            <a:ext cx="4788310" cy="750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spc="6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SPROŠČENOST</a:t>
            </a:r>
          </a:p>
        </p:txBody>
      </p:sp>
      <p:sp>
        <p:nvSpPr>
          <p:cNvPr id="5" name="Naslov 1">
            <a:extLst>
              <a:ext uri="{FF2B5EF4-FFF2-40B4-BE49-F238E27FC236}">
                <a16:creationId xmlns="" xmlns:a16="http://schemas.microsoft.com/office/drawing/2014/main" id="{A6FD000C-DB5D-4FB4-8C26-53E1621E6CAF}"/>
              </a:ext>
            </a:extLst>
          </p:cNvPr>
          <p:cNvSpPr txBox="1">
            <a:spLocks/>
          </p:cNvSpPr>
          <p:nvPr/>
        </p:nvSpPr>
        <p:spPr>
          <a:xfrm>
            <a:off x="2867330" y="3591232"/>
            <a:ext cx="3583860" cy="1016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b="1" spc="600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DRUŽENJE</a:t>
            </a:r>
          </a:p>
        </p:txBody>
      </p:sp>
    </p:spTree>
    <p:extLst>
      <p:ext uri="{BB962C8B-B14F-4D97-AF65-F5344CB8AC3E}">
        <p14:creationId xmlns:p14="http://schemas.microsoft.com/office/powerpoint/2010/main" val="28760424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0287521B-405F-40A6-8020-08AAAD41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Zdravko Lidl: Igrivo učenje za zdravo življenje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CA5FA5DC-BFED-4C56-80BF-073AD7E6C1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33" t="14667" r="2267" b="12267"/>
          <a:stretch/>
        </p:blipFill>
        <p:spPr>
          <a:xfrm>
            <a:off x="1670304" y="1847088"/>
            <a:ext cx="8851392" cy="501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7108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7958566-4664-448C-A739-8864434A1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SVETOVNI DAN ŽIVALI – </a:t>
            </a:r>
            <a:r>
              <a:rPr lang="sl-SI" b="1" spc="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oktober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1E7D3204-2F0D-4C0B-96B2-B9347343DC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08" y="1690688"/>
            <a:ext cx="10515600" cy="4351338"/>
          </a:xfrm>
        </p:spPr>
        <p:txBody>
          <a:bodyPr/>
          <a:lstStyle/>
          <a:p>
            <a:r>
              <a:rPr lang="sl-SI" dirty="0"/>
              <a:t>Poznate </a:t>
            </a:r>
            <a:r>
              <a:rPr lang="sl-SI" b="1" dirty="0"/>
              <a:t>'metuljev efekt'</a:t>
            </a:r>
            <a:r>
              <a:rPr lang="sl-SI" dirty="0"/>
              <a:t>? V kompleksnih sistemih, kot je narava, lahko že na videz nepomembna sprememba ('zamah metulja s krili') povzroči nepredvidljive posledice. Človek s svojimi posegi v naravno okolje pogosto ogroža cele živalske vrste, kar dolgoročno vpliva na mnogo področij našega bivanja.</a:t>
            </a:r>
          </a:p>
          <a:p>
            <a:endParaRPr lang="sl-SI" dirty="0"/>
          </a:p>
          <a:p>
            <a:r>
              <a:rPr lang="sl-SI" dirty="0"/>
              <a:t>Namen svetovnega dneva živali je ljudi opozoriti na zaskrbljujoč položaj ogroženih živalskih vrst ter jih tako opomniti na pomembno vlogo  živali v našem vsakdanjem življenju</a:t>
            </a:r>
          </a:p>
        </p:txBody>
      </p:sp>
    </p:spTree>
    <p:extLst>
      <p:ext uri="{BB962C8B-B14F-4D97-AF65-F5344CB8AC3E}">
        <p14:creationId xmlns:p14="http://schemas.microsoft.com/office/powerpoint/2010/main" val="1767851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489C7A05-CD6F-49F2-BA95-76C866F80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4853"/>
            <a:ext cx="10515600" cy="1325563"/>
          </a:xfrm>
        </p:spPr>
        <p:txBody>
          <a:bodyPr>
            <a:normAutofit/>
          </a:bodyPr>
          <a:lstStyle/>
          <a:p>
            <a:r>
              <a:rPr lang="sl-SI" sz="3600" b="1" dirty="0"/>
              <a:t>Ali ste vedeli,</a:t>
            </a:r>
            <a:r>
              <a:rPr lang="sl-SI" sz="3600" dirty="0"/>
              <a:t> da  se je populacija travniških metuljev v Sloveniji v zadnjih 25 letih zmanjšala za 60 %?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528E1686-3F28-40C8-B17C-6651001560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3" t="45333" r="10267" b="9931"/>
          <a:stretch/>
        </p:blipFill>
        <p:spPr>
          <a:xfrm>
            <a:off x="1381592" y="2029174"/>
            <a:ext cx="9079143" cy="346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194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31D4E89F-CC8B-407D-A88C-66CBF854A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V slovenskih priimkih »se skriva«  kar 115 živali.</a:t>
            </a:r>
            <a:r>
              <a:rPr lang="sl-SI" dirty="0"/>
              <a:t> 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9B42C77E-CD02-442A-9F87-0CE99D800F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4" t="24653" r="34466" b="23734"/>
          <a:stretch/>
        </p:blipFill>
        <p:spPr>
          <a:xfrm>
            <a:off x="2401824" y="1361504"/>
            <a:ext cx="7388352" cy="44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45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3557B7E-F30D-4BA1-995D-D363AF8EA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5710" y="80012"/>
            <a:ext cx="7007942" cy="1202050"/>
          </a:xfrm>
        </p:spPr>
        <p:txBody>
          <a:bodyPr/>
          <a:lstStyle/>
          <a:p>
            <a:r>
              <a:rPr lang="sl-SI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ZBIRANJE HRANE ZA ŽIVALI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9D198391-29C0-4E29-8497-377D495BF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980" y="1043961"/>
            <a:ext cx="10515600" cy="4351338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sl-SI" dirty="0"/>
              <a:t>OD 4. DO 8. OKTOBRA (ponedeljek - petek)</a:t>
            </a:r>
          </a:p>
          <a:p>
            <a:pPr>
              <a:lnSpc>
                <a:spcPct val="150000"/>
              </a:lnSpc>
            </a:pPr>
            <a:r>
              <a:rPr lang="sl-SI" b="1" dirty="0"/>
              <a:t>Svoje prispevke </a:t>
            </a:r>
            <a:r>
              <a:rPr lang="sl-SI" b="1" dirty="0" smtClean="0"/>
              <a:t>lahko oddate v kartonsko škatlo v pritličju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l-SI" b="1" dirty="0" smtClean="0"/>
              <a:t>   šole </a:t>
            </a:r>
            <a:r>
              <a:rPr lang="sl-SI" dirty="0" smtClean="0"/>
              <a:t>(pri garderobnih omaricah). </a:t>
            </a: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F45B6822-E916-42F4-978E-72CA28B4D1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766" t="29867" r="21433" b="25067"/>
          <a:stretch/>
        </p:blipFill>
        <p:spPr>
          <a:xfrm>
            <a:off x="5931776" y="2968721"/>
            <a:ext cx="3494857" cy="2043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0764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CE535FFD-23B1-41F3-BB15-0D0B2F09F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16" y="4835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l-SI" b="1" dirty="0"/>
              <a:t>Hvala vsem, da skupaj z nami ustvarjate boljši svet. </a:t>
            </a:r>
            <a:br>
              <a:rPr lang="sl-SI" b="1" dirty="0"/>
            </a:br>
            <a:endParaRPr lang="sl-SI" b="1" dirty="0"/>
          </a:p>
        </p:txBody>
      </p:sp>
      <p:pic>
        <p:nvPicPr>
          <p:cNvPr id="2050" name="Picture 2" descr="Prikaži izvorno sliko">
            <a:extLst>
              <a:ext uri="{FF2B5EF4-FFF2-40B4-BE49-F238E27FC236}">
                <a16:creationId xmlns="" xmlns:a16="http://schemas.microsoft.com/office/drawing/2014/main" id="{BAEE47B8-1246-4779-AE64-B8C03703E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16" y="1386686"/>
            <a:ext cx="9912096" cy="34834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>
            <a:extLst>
              <a:ext uri="{FF2B5EF4-FFF2-40B4-BE49-F238E27FC236}">
                <a16:creationId xmlns="" xmlns:a16="http://schemas.microsoft.com/office/drawing/2014/main" id="{AFEBB333-BA60-4804-BC65-14E35B0422E1}"/>
              </a:ext>
            </a:extLst>
          </p:cNvPr>
          <p:cNvSpPr/>
          <p:nvPr/>
        </p:nvSpPr>
        <p:spPr>
          <a:xfrm>
            <a:off x="7520656" y="4663639"/>
            <a:ext cx="4425538" cy="13542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l-SI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Tim za pripravo Tedna otroka</a:t>
            </a:r>
          </a:p>
          <a:p>
            <a:pPr algn="ctr"/>
            <a:r>
              <a:rPr lang="sl-SI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Prostovoljstvo</a:t>
            </a:r>
            <a:r>
              <a:rPr lang="sl-SI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737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690652-C177-40FA-888C-D4A3BD7A7D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0772" y="456565"/>
            <a:ext cx="4410456" cy="1152779"/>
          </a:xfrm>
        </p:spPr>
        <p:txBody>
          <a:bodyPr/>
          <a:lstStyle/>
          <a:p>
            <a:r>
              <a:rPr lang="sl-SI" b="1" spc="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POSLANICA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="" xmlns:a16="http://schemas.microsoft.com/office/drawing/2014/main" id="{C1D7C270-FFB9-4258-B6DE-E8A39BF1E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75268"/>
            <a:ext cx="9659112" cy="2307463"/>
          </a:xfrm>
        </p:spPr>
        <p:txBody>
          <a:bodyPr>
            <a:noAutofit/>
          </a:bodyPr>
          <a:lstStyle/>
          <a:p>
            <a:r>
              <a:rPr lang="sl-SI" sz="4800" dirty="0"/>
              <a:t>Besedilo: Boštjan Gorenc – Pižama</a:t>
            </a:r>
          </a:p>
          <a:p>
            <a:r>
              <a:rPr lang="sl-SI" sz="4800" dirty="0"/>
              <a:t>Ilustracije: Jaka Vukotič</a:t>
            </a:r>
          </a:p>
        </p:txBody>
      </p:sp>
    </p:spTree>
    <p:extLst>
      <p:ext uri="{BB962C8B-B14F-4D97-AF65-F5344CB8AC3E}">
        <p14:creationId xmlns:p14="http://schemas.microsoft.com/office/powerpoint/2010/main" val="917014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61717095-2FBC-40E3-B7EE-05C24BF956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33" t="17420" r="18602" b="12903"/>
          <a:stretch/>
        </p:blipFill>
        <p:spPr>
          <a:xfrm>
            <a:off x="2197509" y="368709"/>
            <a:ext cx="6946490" cy="533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70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E02B5D40-6FCA-4BB3-9703-CB0D1B64E58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301" t="18065" r="18763" b="13978"/>
          <a:stretch/>
        </p:blipFill>
        <p:spPr>
          <a:xfrm>
            <a:off x="2168014" y="365125"/>
            <a:ext cx="7300452" cy="555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240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CCA8ED6E-81BD-4210-A712-E6C0CF24D2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075" t="18495" r="10054" b="12473"/>
          <a:stretch/>
        </p:blipFill>
        <p:spPr>
          <a:xfrm>
            <a:off x="2497393" y="365125"/>
            <a:ext cx="7197213" cy="5410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7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28C0A77F-1FE9-4BA7-AA88-590D79BFCB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315" b="1942"/>
          <a:stretch/>
        </p:blipFill>
        <p:spPr>
          <a:xfrm>
            <a:off x="2528888" y="418742"/>
            <a:ext cx="6969074" cy="5333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900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E131AB4-158E-4F7B-90D3-00DB3F2E86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5380" y="176980"/>
            <a:ext cx="7056814" cy="5714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883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57075B45-30FA-4BA4-804E-B7D51AD49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3703" y="365125"/>
            <a:ext cx="7101502" cy="5580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631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330</Words>
  <Application>Microsoft Office PowerPoint</Application>
  <PresentationFormat>Po meri</PresentationFormat>
  <Paragraphs>68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25</vt:i4>
      </vt:variant>
    </vt:vector>
  </HeadingPairs>
  <TitlesOfParts>
    <vt:vector size="26" baseType="lpstr">
      <vt:lpstr>Officeova tema</vt:lpstr>
      <vt:lpstr>PowerPointova predstavitev</vt:lpstr>
      <vt:lpstr>IGRIVOST</vt:lpstr>
      <vt:lpstr>POSLANICA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PRIJATELJSKI RAZREDI</vt:lpstr>
      <vt:lpstr>DEJAVNOSTI</vt:lpstr>
      <vt:lpstr>PowerPointova predstavitev</vt:lpstr>
      <vt:lpstr>PowerPointova predstavitev</vt:lpstr>
      <vt:lpstr>RAZGIBAJMO SE!</vt:lpstr>
      <vt:lpstr>Vseslovenska akcija “Razigrani koraki”</vt:lpstr>
      <vt:lpstr>Sodelovanje na natečaju “Mala pozorna nogavička”</vt:lpstr>
      <vt:lpstr>Zdravko Lidl: Igrivo učenje za zdravo življenje</vt:lpstr>
      <vt:lpstr>SVETOVNI DAN ŽIVALI – 4. oktober</vt:lpstr>
      <vt:lpstr>Ali ste vedeli, da  se je populacija travniških metuljev v Sloveniji v zadnjih 25 letih zmanjšala za 60 %?</vt:lpstr>
      <vt:lpstr>V slovenskih priimkih »se skriva«  kar 115 živali. </vt:lpstr>
      <vt:lpstr>ZBIRANJE HRANE ZA ŽIVALI</vt:lpstr>
      <vt:lpstr>Hvala vsem, da skupaj z nami ustvarjate boljši svet.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Tina Jančar</dc:creator>
  <cp:lastModifiedBy>Uporabnik</cp:lastModifiedBy>
  <cp:revision>23</cp:revision>
  <dcterms:created xsi:type="dcterms:W3CDTF">2021-09-28T11:33:13Z</dcterms:created>
  <dcterms:modified xsi:type="dcterms:W3CDTF">2021-10-04T15:50:49Z</dcterms:modified>
</cp:coreProperties>
</file>